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91" r:id="rId4"/>
    <p:sldId id="300" r:id="rId5"/>
    <p:sldId id="262" r:id="rId6"/>
    <p:sldId id="264" r:id="rId7"/>
    <p:sldId id="293" r:id="rId8"/>
    <p:sldId id="292" r:id="rId9"/>
    <p:sldId id="286" r:id="rId10"/>
    <p:sldId id="281" r:id="rId11"/>
    <p:sldId id="285" r:id="rId12"/>
    <p:sldId id="284" r:id="rId13"/>
    <p:sldId id="287" r:id="rId14"/>
    <p:sldId id="288" r:id="rId15"/>
    <p:sldId id="282" r:id="rId16"/>
    <p:sldId id="294" r:id="rId17"/>
    <p:sldId id="295" r:id="rId18"/>
    <p:sldId id="296" r:id="rId19"/>
    <p:sldId id="297" r:id="rId20"/>
    <p:sldId id="298" r:id="rId21"/>
    <p:sldId id="299" r:id="rId22"/>
    <p:sldId id="260" r:id="rId23"/>
    <p:sldId id="279" r:id="rId24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43" userDrawn="1">
          <p15:clr>
            <a:srgbClr val="A4A3A4"/>
          </p15:clr>
        </p15:guide>
        <p15:guide id="3" pos="625" userDrawn="1">
          <p15:clr>
            <a:srgbClr val="A4A3A4"/>
          </p15:clr>
        </p15:guide>
        <p15:guide id="4" pos="563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3F9"/>
    <a:srgbClr val="439E72"/>
    <a:srgbClr val="373A4F"/>
    <a:srgbClr val="45A074"/>
    <a:srgbClr val="3C645E"/>
    <a:srgbClr val="F8F8F8"/>
    <a:srgbClr val="262836"/>
    <a:srgbClr val="DDE6EF"/>
    <a:srgbClr val="7EC4A0"/>
    <a:srgbClr val="F0F3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08" autoAdjust="0"/>
    <p:restoredTop sz="81607" autoAdjust="0"/>
  </p:normalViewPr>
  <p:slideViewPr>
    <p:cSldViewPr snapToGrid="0" showGuides="1">
      <p:cViewPr varScale="1">
        <p:scale>
          <a:sx n="47" d="100"/>
          <a:sy n="47" d="100"/>
        </p:scale>
        <p:origin x="816" y="43"/>
      </p:cViewPr>
      <p:guideLst>
        <p:guide orient="horz" pos="2160"/>
        <p:guide pos="3143"/>
        <p:guide pos="625"/>
        <p:guide pos="563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151F7229-7DA8-4679-9EC6-636A43793D72}" type="datetimeFigureOut">
              <a:rPr lang="ko-KR" altLang="en-US" smtClean="0"/>
              <a:pPr/>
              <a:t>2019-12-23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0FDC1F56-58E5-43F9-B62A-FDEE08DCDD2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243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설명 전에 간단한 질문 하나 하겠습니다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혹시 현재 갖고 있는 취미 생활이 있으신가요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?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최근 다양한 플랫폼을 통해 자신의 취미와 재능을 강의로 판매하는 사람들이 늘어나고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거래되는 재능은 인테리어부터 이사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영어 과외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집 청소 등 기존 노동시장에 있던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항목뿐만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아니라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‘여행 중 드로잉 배우기’ ‘회사 실무형 엑셀 마스터’ ‘고장 난 기타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셀프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수리법’까지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더욱 다양해지고 있다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9809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646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261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802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6131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891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7666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204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8873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190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최근 다양한 플랫폼을 통해 자신의 취미와 재능을 강의로 판매하는 사람들이 늘어나고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거래되는 재능은 인테리어부터 이사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영어 과외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집 청소 등 기존 노동시장에 있던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항목뿐만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아니라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‘여행 중 드로잉 배우기’ ‘회사 실무형 엑셀 마스터’ ‘고장 난 기타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셀프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수리법’까지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더욱 다양해지고 있다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241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자신이 무엇을 좋아하는지 조차 모르고 반복되는 일상에 스트레스 받으며 살아가는 사람들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그들에게 새로운 배움의 기회 혹은 즐거움을 </a:t>
            </a:r>
            <a:r>
              <a:rPr lang="ko-KR" altLang="en-US" dirty="0" err="1" smtClean="0"/>
              <a:t>주기위해</a:t>
            </a:r>
            <a:r>
              <a:rPr lang="ko-KR" altLang="en-US" dirty="0" smtClean="0"/>
              <a:t> 기존 업체들의 장점을 모아 사용자에게 편히 접근할 수 있게끔 기획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이러한 플랫폼들이 몇 년 동안 성장하는 이유는 반복되는 일상에서 오는 무료함을 어떠한 활동으로 없애고자 하는게 가장 크다고 생각합니다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그래서 저희는 기존의 회사들의 장단점을 분석하여 호스트들에게는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22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반복되는 일상에 지루함을 느끼는 이들에게 새로운 취미를 찾게 도와주고 비슷한 생각을 갖고 있는 사람과</a:t>
            </a:r>
            <a:endParaRPr lang="en-US" altLang="ko-KR" dirty="0" smtClean="0"/>
          </a:p>
          <a:p>
            <a:r>
              <a:rPr lang="ko-KR" altLang="en-US" dirty="0" smtClean="0"/>
              <a:t>함께 활동 할 수 있도록 도와주는 홈페이지를 제작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166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일뿐만 아니라 무엇이든 열심히 하는 우리입니다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하지만 반복되는 일상에 지루함을 느끼면서 </a:t>
            </a:r>
            <a:endParaRPr lang="en-US" altLang="ko-KR" dirty="0" smtClean="0"/>
          </a:p>
          <a:p>
            <a:r>
              <a:rPr lang="ko-KR" altLang="en-US" dirty="0" smtClean="0"/>
              <a:t>새로운 </a:t>
            </a:r>
            <a:r>
              <a:rPr lang="ko-KR" altLang="en-US" dirty="0" err="1" smtClean="0"/>
              <a:t>무언갈</a:t>
            </a:r>
            <a:r>
              <a:rPr lang="ko-KR" altLang="en-US" dirty="0" smtClean="0"/>
              <a:t> 하고 싶을 때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115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39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92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035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152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1876425" y="5962650"/>
            <a:ext cx="7239000" cy="447675"/>
          </a:xfrm>
          <a:prstGeom prst="rect">
            <a:avLst/>
          </a:prstGeom>
          <a:solidFill>
            <a:srgbClr val="439E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나눔바른고딕" panose="020B0603020101020101" pitchFamily="50" charset="-127"/>
            </a:endParaRPr>
          </a:p>
        </p:txBody>
      </p:sp>
      <p:sp>
        <p:nvSpPr>
          <p:cNvPr id="3" name="직사각형 2"/>
          <p:cNvSpPr/>
          <p:nvPr userDrawn="1"/>
        </p:nvSpPr>
        <p:spPr>
          <a:xfrm>
            <a:off x="171450" y="6038851"/>
            <a:ext cx="447675" cy="330200"/>
          </a:xfrm>
          <a:prstGeom prst="rect">
            <a:avLst/>
          </a:prstGeom>
          <a:solidFill>
            <a:srgbClr val="439E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5674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152400" y="883920"/>
            <a:ext cx="3299460" cy="670560"/>
          </a:xfrm>
          <a:prstGeom prst="rect">
            <a:avLst/>
          </a:prstGeom>
          <a:solidFill>
            <a:srgbClr val="F1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05813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4899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177800" y="139700"/>
            <a:ext cx="9512300" cy="635000"/>
          </a:xfrm>
        </p:spPr>
        <p:txBody>
          <a:bodyPr>
            <a:normAutofit/>
          </a:bodyPr>
          <a:lstStyle>
            <a:lvl1pPr marL="0" indent="0">
              <a:buNone/>
              <a:defRPr lang="ko-KR" altLang="en-US" sz="2800" b="1" kern="120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0226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슬라이드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200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3164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3000375" y="2952750"/>
            <a:ext cx="3857625" cy="457200"/>
          </a:xfrm>
          <a:prstGeom prst="rect">
            <a:avLst/>
          </a:prstGeom>
          <a:solidFill>
            <a:srgbClr val="F1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38418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나눔바른고딕" panose="020B0603020101020101" pitchFamily="50" charset="-127"/>
              </a:defRPr>
            </a:lvl1pPr>
          </a:lstStyle>
          <a:p>
            <a:fld id="{550B806D-702A-446F-858E-D1FD8A86DAA3}" type="datetimeFigureOut">
              <a:rPr lang="ko-KR" altLang="en-US" smtClean="0"/>
              <a:pPr/>
              <a:t>2019-12-23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나눔바른고딕" panose="020B060302010102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나눔바른고딕" panose="020B0603020101020101" pitchFamily="50" charset="-127"/>
              </a:defRPr>
            </a:lvl1pPr>
          </a:lstStyle>
          <a:p>
            <a:fld id="{62690142-2EF6-4CDA-824A-36B42A5C057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979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7" r:id="rId5"/>
    <p:sldLayoutId id="2147483665" r:id="rId6"/>
    <p:sldLayoutId id="2147483666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나눔바른고딕" panose="020B060302010102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448050" y="2552700"/>
            <a:ext cx="3009900" cy="0"/>
          </a:xfrm>
          <a:prstGeom prst="line">
            <a:avLst/>
          </a:prstGeom>
          <a:ln>
            <a:solidFill>
              <a:srgbClr val="373A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029513" y="2605901"/>
            <a:ext cx="1846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73A4F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</a:t>
            </a:r>
            <a:r>
              <a:rPr lang="ko-KR" altLang="en-US" sz="3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73A4F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조 </a:t>
            </a:r>
            <a:r>
              <a:rPr lang="en-US" altLang="ko-KR" sz="3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73A4F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FIFO</a:t>
            </a:r>
            <a:endParaRPr lang="ko-KR" altLang="en-US" sz="3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73A4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48050" y="3294744"/>
            <a:ext cx="3016250" cy="273050"/>
          </a:xfrm>
          <a:prstGeom prst="rect">
            <a:avLst/>
          </a:prstGeom>
          <a:solidFill>
            <a:srgbClr val="373A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90605" y="3261294"/>
            <a:ext cx="724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Newby</a:t>
            </a:r>
            <a:endParaRPr lang="ko-KR" alt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450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유사 사이트 분석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5672"/>
            <a:ext cx="9906000" cy="6112328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1352549" y="4887459"/>
            <a:ext cx="4972051" cy="6572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7105650" y="3635602"/>
            <a:ext cx="2209800" cy="96497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14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유사 사이트 분석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3"/>
          <a:stretch/>
        </p:blipFill>
        <p:spPr>
          <a:xfrm>
            <a:off x="0" y="774700"/>
            <a:ext cx="9906000" cy="610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10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유사 사이트 분석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" y="731521"/>
            <a:ext cx="9906000" cy="612647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71575" y="4048125"/>
            <a:ext cx="7981950" cy="5048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42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유사 사이트 분석 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장점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339" y="1707497"/>
            <a:ext cx="2895583" cy="35528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619" y="1707495"/>
            <a:ext cx="2915877" cy="35528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972"/>
          <a:stretch/>
        </p:blipFill>
        <p:spPr>
          <a:xfrm>
            <a:off x="476478" y="1707496"/>
            <a:ext cx="2901348" cy="3552827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409911" y="1323247"/>
            <a:ext cx="9093317" cy="5257800"/>
            <a:chOff x="540543" y="3482757"/>
            <a:chExt cx="8768121" cy="2596032"/>
          </a:xfrm>
        </p:grpSpPr>
        <p:sp>
          <p:nvSpPr>
            <p:cNvPr id="8" name="직사각형 7"/>
            <p:cNvSpPr/>
            <p:nvPr/>
          </p:nvSpPr>
          <p:spPr>
            <a:xfrm>
              <a:off x="604044" y="3482757"/>
              <a:ext cx="2811599" cy="189724"/>
            </a:xfrm>
            <a:prstGeom prst="rect">
              <a:avLst/>
            </a:prstGeom>
            <a:solidFill>
              <a:srgbClr val="373A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200"/>
                </a:spcBef>
                <a:tabLst>
                  <a:tab pos="71438" algn="l"/>
                  <a:tab pos="114300" algn="l"/>
                </a:tabLst>
              </a:pPr>
              <a:r>
                <a:rPr lang="ko-KR" altLang="en-US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소모임</a:t>
              </a:r>
              <a:endPara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533809" y="3482757"/>
              <a:ext cx="2811599" cy="189724"/>
            </a:xfrm>
            <a:prstGeom prst="rect">
              <a:avLst/>
            </a:prstGeom>
            <a:solidFill>
              <a:srgbClr val="373A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200"/>
                </a:spcBef>
                <a:tabLst>
                  <a:tab pos="71438" algn="l"/>
                  <a:tab pos="114300" algn="l"/>
                </a:tabLst>
              </a:pPr>
              <a:r>
                <a:rPr lang="ko-KR" altLang="en-US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클래스</a:t>
              </a:r>
              <a:r>
                <a:rPr lang="en-US" altLang="ko-KR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101</a:t>
              </a:r>
              <a:endPara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463575" y="3482757"/>
              <a:ext cx="2811599" cy="189724"/>
            </a:xfrm>
            <a:prstGeom prst="rect">
              <a:avLst/>
            </a:prstGeom>
            <a:solidFill>
              <a:srgbClr val="373A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200"/>
                </a:spcBef>
                <a:tabLst>
                  <a:tab pos="71438" algn="l"/>
                  <a:tab pos="114300" algn="l"/>
                </a:tabLst>
              </a:pPr>
              <a:r>
                <a:rPr lang="ko-KR" altLang="en-US" b="1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프립</a:t>
              </a:r>
              <a:endPara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0543" y="3845505"/>
              <a:ext cx="2811599" cy="20145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ts val="200"/>
                </a:spcBef>
                <a:tabLst>
                  <a:tab pos="71438" algn="l"/>
                  <a:tab pos="114300" algn="l"/>
                </a:tabLst>
              </a:pPr>
              <a:endParaRPr lang="en-US" altLang="ko-KR" sz="15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547199" y="3845505"/>
              <a:ext cx="2811599" cy="20145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5738" indent="-185738" latinLnBrk="0">
                <a:spcBef>
                  <a:spcPts val="200"/>
                </a:spcBef>
                <a:buFont typeface="Arial" panose="020B0604020202020204" pitchFamily="34" charset="0"/>
                <a:buChar char="•"/>
                <a:tabLst>
                  <a:tab pos="71438" algn="l"/>
                  <a:tab pos="114300" algn="l"/>
                </a:tabLst>
              </a:pPr>
              <a:endParaRPr lang="en-US" altLang="ko-KR" sz="15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497065" y="3845505"/>
              <a:ext cx="2811599" cy="20145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ts val="200"/>
                </a:spcBef>
                <a:tabLst>
                  <a:tab pos="71438" algn="l"/>
                  <a:tab pos="114300" algn="l"/>
                </a:tabLst>
              </a:pPr>
              <a:endParaRPr lang="en-US" altLang="ko-KR" sz="15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04044" y="6033070"/>
              <a:ext cx="2811599" cy="45719"/>
            </a:xfrm>
            <a:prstGeom prst="rect">
              <a:avLst/>
            </a:prstGeom>
            <a:solidFill>
              <a:srgbClr val="373A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200"/>
                </a:spcBef>
                <a:tabLst>
                  <a:tab pos="71438" algn="l"/>
                  <a:tab pos="114300" algn="l"/>
                </a:tabLst>
              </a:pPr>
              <a:endParaRPr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533809" y="6033070"/>
              <a:ext cx="2811599" cy="45719"/>
            </a:xfrm>
            <a:prstGeom prst="rect">
              <a:avLst/>
            </a:prstGeom>
            <a:solidFill>
              <a:srgbClr val="373A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200"/>
                </a:spcBef>
                <a:tabLst>
                  <a:tab pos="71438" algn="l"/>
                  <a:tab pos="114300" algn="l"/>
                </a:tabLst>
              </a:pPr>
              <a:endPara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463575" y="6033070"/>
              <a:ext cx="2811599" cy="45719"/>
            </a:xfrm>
            <a:prstGeom prst="rect">
              <a:avLst/>
            </a:prstGeom>
            <a:solidFill>
              <a:srgbClr val="373A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200"/>
                </a:spcBef>
                <a:tabLst>
                  <a:tab pos="71438" algn="l"/>
                  <a:tab pos="114300" algn="l"/>
                </a:tabLst>
              </a:pPr>
              <a:endPara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6552619" y="5382962"/>
            <a:ext cx="27812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호스트들을 </a:t>
            </a:r>
            <a:r>
              <a:rPr lang="ko-KR" altLang="en-US" sz="1400" dirty="0" err="1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프립에서</a:t>
            </a:r>
            <a:r>
              <a:rPr lang="ko-KR" altLang="en-US" sz="14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관리</a:t>
            </a:r>
            <a:endParaRPr lang="en-US" altLang="ko-KR" sz="1400" dirty="0" smtClean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친목을 크게 </a:t>
            </a:r>
            <a:r>
              <a:rPr lang="ko-KR" altLang="en-US" sz="1400" dirty="0" err="1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신경안써도</a:t>
            </a:r>
            <a:r>
              <a:rPr lang="ko-KR" altLang="en-US" sz="14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됨</a:t>
            </a:r>
            <a:endParaRPr lang="en-US" altLang="ko-KR" sz="1400" dirty="0" smtClean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호스트가 모든 것을 진행</a:t>
            </a:r>
            <a:endParaRPr lang="ko-KR" altLang="en-US" sz="1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7199" y="5382962"/>
            <a:ext cx="2900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취미</a:t>
            </a:r>
            <a:r>
              <a:rPr lang="en-US" altLang="ko-KR" sz="14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액</a:t>
            </a:r>
            <a:r>
              <a:rPr lang="ko-KR" altLang="en-US" sz="1400" dirty="0" err="1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티비티</a:t>
            </a:r>
            <a:r>
              <a:rPr lang="ko-KR" altLang="en-US" sz="14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등 다양한 주제</a:t>
            </a:r>
            <a:endParaRPr lang="en-US" altLang="ko-KR" sz="1400" dirty="0" smtClean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지역</a:t>
            </a:r>
            <a:r>
              <a:rPr lang="en-US" altLang="ko-KR" sz="14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관심사 추천이 </a:t>
            </a:r>
            <a:r>
              <a:rPr lang="ko-KR" altLang="en-US" sz="1400" dirty="0" err="1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잘돼있음</a:t>
            </a:r>
            <a:endParaRPr lang="ko-KR" altLang="en-US" sz="1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514193" y="5430495"/>
            <a:ext cx="28691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직접 방문하지 않고 </a:t>
            </a:r>
            <a:r>
              <a:rPr lang="ko-KR" altLang="en-US" sz="1400" dirty="0" err="1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인강을</a:t>
            </a:r>
            <a:r>
              <a:rPr lang="ko-KR" altLang="en-US" sz="14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듣거나 준비물 배송 가능</a:t>
            </a:r>
            <a:endParaRPr lang="en-US" altLang="ko-KR" sz="1400" dirty="0" smtClean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ko-KR" altLang="en-US" sz="1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98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유사 사이트 분석 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단점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339" y="1707497"/>
            <a:ext cx="2895583" cy="35528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619" y="1707495"/>
            <a:ext cx="2915877" cy="35528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972"/>
          <a:stretch/>
        </p:blipFill>
        <p:spPr>
          <a:xfrm>
            <a:off x="476478" y="1707496"/>
            <a:ext cx="2901348" cy="3552827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409911" y="1323247"/>
            <a:ext cx="9093317" cy="5257800"/>
            <a:chOff x="540543" y="3482757"/>
            <a:chExt cx="8768121" cy="2596032"/>
          </a:xfrm>
        </p:grpSpPr>
        <p:sp>
          <p:nvSpPr>
            <p:cNvPr id="8" name="직사각형 7"/>
            <p:cNvSpPr/>
            <p:nvPr/>
          </p:nvSpPr>
          <p:spPr>
            <a:xfrm>
              <a:off x="604044" y="3482757"/>
              <a:ext cx="2811599" cy="189724"/>
            </a:xfrm>
            <a:prstGeom prst="rect">
              <a:avLst/>
            </a:prstGeom>
            <a:solidFill>
              <a:srgbClr val="373A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200"/>
                </a:spcBef>
                <a:tabLst>
                  <a:tab pos="71438" algn="l"/>
                  <a:tab pos="114300" algn="l"/>
                </a:tabLst>
              </a:pPr>
              <a:r>
                <a:rPr lang="ko-KR" altLang="en-US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소모임</a:t>
              </a:r>
              <a:endPara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533809" y="3482757"/>
              <a:ext cx="2811599" cy="189724"/>
            </a:xfrm>
            <a:prstGeom prst="rect">
              <a:avLst/>
            </a:prstGeom>
            <a:solidFill>
              <a:srgbClr val="373A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200"/>
                </a:spcBef>
                <a:tabLst>
                  <a:tab pos="71438" algn="l"/>
                  <a:tab pos="114300" algn="l"/>
                </a:tabLst>
              </a:pPr>
              <a:r>
                <a:rPr lang="ko-KR" altLang="en-US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클래스</a:t>
              </a:r>
              <a:r>
                <a:rPr lang="en-US" altLang="ko-KR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101</a:t>
              </a:r>
              <a:endPara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463575" y="3482757"/>
              <a:ext cx="2811599" cy="189724"/>
            </a:xfrm>
            <a:prstGeom prst="rect">
              <a:avLst/>
            </a:prstGeom>
            <a:solidFill>
              <a:srgbClr val="373A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200"/>
                </a:spcBef>
                <a:tabLst>
                  <a:tab pos="71438" algn="l"/>
                  <a:tab pos="114300" algn="l"/>
                </a:tabLst>
              </a:pPr>
              <a:r>
                <a:rPr lang="ko-KR" altLang="en-US" b="1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프립</a:t>
              </a:r>
              <a:endPara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0543" y="3845505"/>
              <a:ext cx="2811599" cy="20145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ts val="200"/>
                </a:spcBef>
                <a:tabLst>
                  <a:tab pos="71438" algn="l"/>
                  <a:tab pos="114300" algn="l"/>
                </a:tabLst>
              </a:pPr>
              <a:endParaRPr lang="en-US" altLang="ko-KR" sz="15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547199" y="3845505"/>
              <a:ext cx="2811599" cy="20145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5738" indent="-185738" latinLnBrk="0">
                <a:spcBef>
                  <a:spcPts val="200"/>
                </a:spcBef>
                <a:buFont typeface="Arial" panose="020B0604020202020204" pitchFamily="34" charset="0"/>
                <a:buChar char="•"/>
                <a:tabLst>
                  <a:tab pos="71438" algn="l"/>
                  <a:tab pos="114300" algn="l"/>
                </a:tabLst>
              </a:pPr>
              <a:endParaRPr lang="en-US" altLang="ko-KR" sz="15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497065" y="3845505"/>
              <a:ext cx="2811599" cy="20145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ts val="200"/>
                </a:spcBef>
                <a:tabLst>
                  <a:tab pos="71438" algn="l"/>
                  <a:tab pos="114300" algn="l"/>
                </a:tabLst>
              </a:pPr>
              <a:endParaRPr lang="en-US" altLang="ko-KR" sz="15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04044" y="6033070"/>
              <a:ext cx="2811599" cy="45719"/>
            </a:xfrm>
            <a:prstGeom prst="rect">
              <a:avLst/>
            </a:prstGeom>
            <a:solidFill>
              <a:srgbClr val="373A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200"/>
                </a:spcBef>
                <a:tabLst>
                  <a:tab pos="71438" algn="l"/>
                  <a:tab pos="114300" algn="l"/>
                </a:tabLst>
              </a:pPr>
              <a:endParaRPr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533809" y="6033070"/>
              <a:ext cx="2811599" cy="45719"/>
            </a:xfrm>
            <a:prstGeom prst="rect">
              <a:avLst/>
            </a:prstGeom>
            <a:solidFill>
              <a:srgbClr val="373A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200"/>
                </a:spcBef>
                <a:tabLst>
                  <a:tab pos="71438" algn="l"/>
                  <a:tab pos="114300" algn="l"/>
                </a:tabLst>
              </a:pPr>
              <a:endPara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463575" y="6033070"/>
              <a:ext cx="2811599" cy="45719"/>
            </a:xfrm>
            <a:prstGeom prst="rect">
              <a:avLst/>
            </a:prstGeom>
            <a:solidFill>
              <a:srgbClr val="373A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200"/>
                </a:spcBef>
                <a:tabLst>
                  <a:tab pos="71438" algn="l"/>
                  <a:tab pos="114300" algn="l"/>
                </a:tabLst>
              </a:pPr>
              <a:endPara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6552619" y="5382962"/>
            <a:ext cx="2781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호스트가 초반에 홍보하기가 </a:t>
            </a:r>
            <a:r>
              <a:rPr lang="ko-KR" altLang="en-US" sz="1400" dirty="0" err="1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힘듬</a:t>
            </a:r>
            <a:endParaRPr lang="ko-KR" altLang="en-US" sz="1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7199" y="5382962"/>
            <a:ext cx="29006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회사 자체에서 관리하는 것이 없음</a:t>
            </a:r>
            <a:endParaRPr lang="en-US" altLang="ko-KR" sz="1400" dirty="0" smtClean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모든 정산이나 활동이 구성원들이  알아서 </a:t>
            </a:r>
            <a:r>
              <a:rPr lang="ko-KR" altLang="en-US" sz="1400" dirty="0" err="1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진행해야함</a:t>
            </a:r>
            <a:endParaRPr lang="en-US" altLang="ko-KR" sz="1400" dirty="0" smtClean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514193" y="5430495"/>
            <a:ext cx="2869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클래스가 다양하나 </a:t>
            </a:r>
            <a:r>
              <a:rPr lang="ko-KR" altLang="en-US" sz="1400" dirty="0" err="1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원데이클래스</a:t>
            </a:r>
            <a:r>
              <a:rPr lang="ko-KR" altLang="en-US" sz="14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1400" dirty="0" err="1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처럼</a:t>
            </a:r>
            <a:r>
              <a:rPr lang="ko-KR" altLang="en-US" sz="14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간단한 </a:t>
            </a:r>
            <a:r>
              <a:rPr lang="ko-KR" altLang="en-US" sz="1400" dirty="0" err="1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체험형이</a:t>
            </a:r>
            <a:r>
              <a:rPr lang="ko-KR" altLang="en-US" sz="14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별로 없음</a:t>
            </a:r>
            <a:endParaRPr lang="ko-KR" altLang="en-US" sz="1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287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스토리보드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</a:t>
            </a:r>
            <a:r>
              <a:rPr lang="ko-KR" altLang="en-US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메인화면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735" y="1073280"/>
            <a:ext cx="7054429" cy="541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3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스토리보드 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회원가입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1032005"/>
            <a:ext cx="75057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2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스토리보드 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회원가입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763" y="936755"/>
            <a:ext cx="742950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04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스토리보드 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클래스 선택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839" y="905329"/>
            <a:ext cx="7095347" cy="573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스토리보드 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결제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388" y="950264"/>
            <a:ext cx="7334250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44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60645" y="2156621"/>
            <a:ext cx="2784710" cy="3300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 latinLnBrk="0">
              <a:lnSpc>
                <a:spcPct val="130000"/>
              </a:lnSpc>
              <a:spcBef>
                <a:spcPts val="200"/>
              </a:spcBef>
              <a:buAutoNum type="arabicPeriod"/>
              <a:tabLst>
                <a:tab pos="71438" algn="l"/>
                <a:tab pos="114300" algn="l"/>
              </a:tabLst>
            </a:pPr>
            <a:r>
              <a:rPr lang="ko-KR" altLang="en-US" sz="2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기획의도</a:t>
            </a:r>
            <a:endParaRPr lang="en-US" altLang="ko-KR" sz="2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  <a:p>
            <a:pPr marL="514350" indent="-514350" latinLnBrk="0">
              <a:lnSpc>
                <a:spcPct val="130000"/>
              </a:lnSpc>
              <a:spcBef>
                <a:spcPts val="200"/>
              </a:spcBef>
              <a:buAutoNum type="arabicPeriod"/>
              <a:tabLst>
                <a:tab pos="71438" algn="l"/>
                <a:tab pos="114300" algn="l"/>
              </a:tabLst>
            </a:pPr>
            <a:r>
              <a:rPr lang="ko-KR" altLang="en-US" sz="2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프로젝트 소개</a:t>
            </a:r>
            <a:endParaRPr lang="en-US" altLang="ko-KR" sz="2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  <a:p>
            <a:pPr marL="514350" indent="-514350" latinLnBrk="0">
              <a:lnSpc>
                <a:spcPct val="130000"/>
              </a:lnSpc>
              <a:spcBef>
                <a:spcPts val="200"/>
              </a:spcBef>
              <a:buAutoNum type="arabicPeriod"/>
              <a:tabLst>
                <a:tab pos="71438" algn="l"/>
                <a:tab pos="114300" algn="l"/>
              </a:tabLst>
            </a:pPr>
            <a:r>
              <a:rPr lang="ko-KR" altLang="en-US" sz="26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유사사이트</a:t>
            </a:r>
            <a:r>
              <a:rPr lang="ko-KR" altLang="en-US" sz="2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 분석</a:t>
            </a:r>
            <a:endParaRPr lang="en-US" altLang="ko-KR" sz="2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  <a:p>
            <a:pPr marL="514350" indent="-514350" latinLnBrk="0">
              <a:lnSpc>
                <a:spcPct val="130000"/>
              </a:lnSpc>
              <a:spcBef>
                <a:spcPts val="200"/>
              </a:spcBef>
              <a:buAutoNum type="arabicPeriod"/>
              <a:tabLst>
                <a:tab pos="71438" algn="l"/>
                <a:tab pos="114300" algn="l"/>
              </a:tabLst>
            </a:pPr>
            <a:r>
              <a:rPr lang="ko-KR" altLang="en-US" sz="2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스토리 보드</a:t>
            </a:r>
            <a:endParaRPr lang="en-US" altLang="ko-KR" sz="2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  <a:p>
            <a:pPr latinLnBrk="0">
              <a:lnSpc>
                <a:spcPct val="130000"/>
              </a:lnSpc>
              <a:spcBef>
                <a:spcPts val="200"/>
              </a:spcBef>
              <a:tabLst>
                <a:tab pos="71438" algn="l"/>
                <a:tab pos="114300" algn="l"/>
              </a:tabLst>
            </a:pPr>
            <a:endParaRPr lang="en-US" altLang="ko-KR" sz="2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  <a:p>
            <a:pPr marL="514350" indent="-514350" latinLnBrk="0">
              <a:lnSpc>
                <a:spcPct val="130000"/>
              </a:lnSpc>
              <a:spcBef>
                <a:spcPts val="200"/>
              </a:spcBef>
              <a:buAutoNum type="arabicPeriod"/>
              <a:tabLst>
                <a:tab pos="71438" algn="l"/>
                <a:tab pos="114300" algn="l"/>
              </a:tabLst>
            </a:pPr>
            <a:endParaRPr lang="en-US" altLang="ko-KR" sz="2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499" y="853301"/>
            <a:ext cx="2353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CONTENTS</a:t>
            </a:r>
            <a:endParaRPr lang="ko-KR" altLang="en-US" sz="3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670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스토리보드 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클래스 등록</a:t>
            </a:r>
            <a:endParaRPr lang="en-US" altLang="ko-KR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625" y="868005"/>
            <a:ext cx="7343775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83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스토리보드 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호스트 출결 관리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913" y="1025298"/>
            <a:ext cx="7315200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9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267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272104" y="2757505"/>
            <a:ext cx="3537639" cy="8799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30000"/>
              </a:lnSpc>
              <a:spcBef>
                <a:spcPts val="200"/>
              </a:spcBef>
              <a:tabLst>
                <a:tab pos="71438" algn="l"/>
                <a:tab pos="114300" algn="l"/>
              </a:tabLst>
            </a:pPr>
            <a:r>
              <a:rPr lang="en-US" altLang="ko-KR" sz="2800" spc="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5A07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ANY QUESTION?</a:t>
            </a:r>
            <a:endParaRPr lang="en-US" altLang="ko-KR" sz="28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5A074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64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1499" y="853301"/>
            <a:ext cx="1550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GROUP</a:t>
            </a:r>
            <a:endParaRPr lang="ko-KR" altLang="en-US" sz="3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19771" y="1887919"/>
            <a:ext cx="11394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조성근</a:t>
            </a:r>
            <a:endParaRPr lang="en-US" altLang="ko-KR" sz="2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33513" y="2727700"/>
            <a:ext cx="1097280" cy="3072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30000"/>
              </a:lnSpc>
              <a:spcBef>
                <a:spcPts val="200"/>
              </a:spcBef>
              <a:tabLst>
                <a:tab pos="71438" algn="l"/>
                <a:tab pos="114300" algn="l"/>
              </a:tabLst>
            </a:pPr>
            <a:r>
              <a:rPr lang="ko-KR" altLang="en-US" sz="26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유정후</a:t>
            </a:r>
            <a:endParaRPr lang="en-US" altLang="ko-KR" sz="2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  <a:p>
            <a:pPr latinLnBrk="0">
              <a:lnSpc>
                <a:spcPct val="130000"/>
              </a:lnSpc>
              <a:spcBef>
                <a:spcPts val="200"/>
              </a:spcBef>
              <a:tabLst>
                <a:tab pos="71438" algn="l"/>
                <a:tab pos="114300" algn="l"/>
              </a:tabLst>
            </a:pPr>
            <a:endParaRPr lang="en-US" altLang="ko-KR" sz="2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  <a:p>
            <a:pPr latinLnBrk="0">
              <a:lnSpc>
                <a:spcPct val="130000"/>
              </a:lnSpc>
              <a:spcBef>
                <a:spcPts val="200"/>
              </a:spcBef>
              <a:tabLst>
                <a:tab pos="71438" algn="l"/>
                <a:tab pos="114300" algn="l"/>
              </a:tabLst>
            </a:pPr>
            <a:r>
              <a:rPr lang="ko-KR" altLang="en-US" sz="2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최진영</a:t>
            </a:r>
            <a:endParaRPr lang="en-US" altLang="ko-KR" sz="2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  <a:p>
            <a:pPr latinLnBrk="0">
              <a:lnSpc>
                <a:spcPct val="130000"/>
              </a:lnSpc>
              <a:spcBef>
                <a:spcPts val="200"/>
              </a:spcBef>
              <a:tabLst>
                <a:tab pos="71438" algn="l"/>
                <a:tab pos="114300" algn="l"/>
              </a:tabLst>
            </a:pPr>
            <a:endParaRPr lang="en-US" altLang="ko-KR" sz="2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  <a:p>
            <a:pPr latinLnBrk="0">
              <a:lnSpc>
                <a:spcPct val="130000"/>
              </a:lnSpc>
              <a:spcBef>
                <a:spcPts val="200"/>
              </a:spcBef>
              <a:tabLst>
                <a:tab pos="71438" algn="l"/>
                <a:tab pos="114300" algn="l"/>
              </a:tabLst>
            </a:pPr>
            <a:r>
              <a:rPr lang="ko-KR" altLang="en-US" sz="2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한재우</a:t>
            </a:r>
            <a:endParaRPr lang="en-US" altLang="ko-KR" sz="2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776367" y="2727700"/>
            <a:ext cx="1097280" cy="3072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30000"/>
              </a:lnSpc>
              <a:spcBef>
                <a:spcPts val="200"/>
              </a:spcBef>
              <a:tabLst>
                <a:tab pos="71438" algn="l"/>
                <a:tab pos="114300" algn="l"/>
              </a:tabLst>
            </a:pPr>
            <a:r>
              <a:rPr lang="ko-KR" altLang="en-US" sz="2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남지훈</a:t>
            </a:r>
            <a:endParaRPr lang="en-US" altLang="ko-KR" sz="2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  <a:p>
            <a:pPr latinLnBrk="0">
              <a:lnSpc>
                <a:spcPct val="130000"/>
              </a:lnSpc>
              <a:spcBef>
                <a:spcPts val="200"/>
              </a:spcBef>
              <a:tabLst>
                <a:tab pos="71438" algn="l"/>
                <a:tab pos="114300" algn="l"/>
              </a:tabLst>
            </a:pPr>
            <a:endParaRPr lang="en-US" altLang="ko-KR" sz="2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  <a:p>
            <a:pPr latinLnBrk="0">
              <a:lnSpc>
                <a:spcPct val="130000"/>
              </a:lnSpc>
              <a:spcBef>
                <a:spcPts val="200"/>
              </a:spcBef>
              <a:tabLst>
                <a:tab pos="71438" algn="l"/>
                <a:tab pos="114300" algn="l"/>
              </a:tabLst>
            </a:pPr>
            <a:r>
              <a:rPr lang="ko-KR" altLang="en-US" sz="26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민현기</a:t>
            </a:r>
            <a:endParaRPr lang="en-US" altLang="ko-KR" sz="2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  <a:p>
            <a:pPr latinLnBrk="0">
              <a:lnSpc>
                <a:spcPct val="130000"/>
              </a:lnSpc>
              <a:spcBef>
                <a:spcPts val="200"/>
              </a:spcBef>
              <a:tabLst>
                <a:tab pos="71438" algn="l"/>
                <a:tab pos="114300" algn="l"/>
              </a:tabLst>
            </a:pPr>
            <a:endParaRPr lang="en-US" altLang="ko-KR" sz="2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  <a:p>
            <a:pPr latinLnBrk="0">
              <a:lnSpc>
                <a:spcPct val="130000"/>
              </a:lnSpc>
              <a:spcBef>
                <a:spcPts val="200"/>
              </a:spcBef>
              <a:tabLst>
                <a:tab pos="71438" algn="l"/>
                <a:tab pos="114300" algn="l"/>
              </a:tabLst>
            </a:pPr>
            <a:r>
              <a:rPr lang="ko-KR" altLang="en-US" sz="26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Arial" panose="020B0604020202020204" pitchFamily="34" charset="0"/>
              </a:rPr>
              <a:t>손신혜</a:t>
            </a:r>
            <a:endParaRPr lang="en-US" altLang="ko-KR" sz="2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Arial" panose="020B0604020202020204" pitchFamily="34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366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기획 의도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0" y="1172850"/>
            <a:ext cx="515302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55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기획 의도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66759">
            <a:off x="983066" y="1986756"/>
            <a:ext cx="6145847" cy="79835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4000">
            <a:off x="2721268" y="4213524"/>
            <a:ext cx="6312217" cy="11301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7126" y="2374267"/>
            <a:ext cx="5164773" cy="283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5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09911" y="3043699"/>
            <a:ext cx="9093317" cy="2596032"/>
            <a:chOff x="540543" y="3482757"/>
            <a:chExt cx="8768121" cy="2596032"/>
          </a:xfrm>
        </p:grpSpPr>
        <p:sp>
          <p:nvSpPr>
            <p:cNvPr id="5" name="직사각형 4"/>
            <p:cNvSpPr/>
            <p:nvPr/>
          </p:nvSpPr>
          <p:spPr>
            <a:xfrm>
              <a:off x="604044" y="3482757"/>
              <a:ext cx="2811599" cy="362748"/>
            </a:xfrm>
            <a:prstGeom prst="rect">
              <a:avLst/>
            </a:prstGeom>
            <a:solidFill>
              <a:srgbClr val="373A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200"/>
                </a:spcBef>
                <a:tabLst>
                  <a:tab pos="71438" algn="l"/>
                  <a:tab pos="114300" algn="l"/>
                </a:tabLst>
              </a:pPr>
              <a:r>
                <a:rPr lang="ko-KR" altLang="en-US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색다른 경험</a:t>
              </a:r>
              <a:endPara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533809" y="3482757"/>
              <a:ext cx="2811599" cy="362748"/>
            </a:xfrm>
            <a:prstGeom prst="rect">
              <a:avLst/>
            </a:prstGeom>
            <a:solidFill>
              <a:srgbClr val="373A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200"/>
                </a:spcBef>
                <a:tabLst>
                  <a:tab pos="71438" algn="l"/>
                  <a:tab pos="114300" algn="l"/>
                </a:tabLst>
              </a:pPr>
              <a:r>
                <a:rPr lang="ko-KR" altLang="en-US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성향에 따른 </a:t>
              </a:r>
              <a:r>
                <a:rPr lang="ko-KR" altLang="en-US" b="1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진입방식</a:t>
              </a:r>
              <a:endPara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6463575" y="3482757"/>
              <a:ext cx="2811599" cy="362748"/>
            </a:xfrm>
            <a:prstGeom prst="rect">
              <a:avLst/>
            </a:prstGeom>
            <a:solidFill>
              <a:srgbClr val="373A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200"/>
                </a:spcBef>
                <a:tabLst>
                  <a:tab pos="71438" algn="l"/>
                  <a:tab pos="114300" algn="l"/>
                </a:tabLst>
              </a:pPr>
              <a:r>
                <a:rPr lang="ko-KR" altLang="en-US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운영 시스템 개선</a:t>
              </a:r>
              <a:endPara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40543" y="3845505"/>
              <a:ext cx="2811599" cy="20145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5738" indent="-185738" latinLnBrk="0">
                <a:spcBef>
                  <a:spcPts val="200"/>
                </a:spcBef>
                <a:buFont typeface="Arial" panose="020B0604020202020204" pitchFamily="34" charset="0"/>
                <a:buChar char="•"/>
                <a:tabLst>
                  <a:tab pos="71438" algn="l"/>
                  <a:tab pos="114300" algn="l"/>
                </a:tabLst>
              </a:pPr>
              <a:r>
                <a:rPr lang="ko-KR" altLang="en-US" sz="15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평소 </a:t>
              </a:r>
              <a:r>
                <a:rPr lang="ko-KR" altLang="en-US" sz="15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생각만 하던 활동들을 </a:t>
              </a:r>
              <a:r>
                <a:rPr lang="ko-KR" altLang="en-US" sz="15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경험</a:t>
              </a:r>
              <a:endParaRPr lang="en-US" altLang="ko-KR" sz="15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547199" y="3845505"/>
              <a:ext cx="2811599" cy="20145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5738" indent="-185738" latinLnBrk="0">
                <a:spcBef>
                  <a:spcPts val="200"/>
                </a:spcBef>
                <a:buFont typeface="Arial" panose="020B0604020202020204" pitchFamily="34" charset="0"/>
                <a:buChar char="•"/>
                <a:tabLst>
                  <a:tab pos="71438" algn="l"/>
                  <a:tab pos="114300" algn="l"/>
                </a:tabLst>
              </a:pPr>
              <a:r>
                <a:rPr lang="ko-KR" altLang="en-US" sz="15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사용자의 성향에 따른 클래스 선택</a:t>
              </a:r>
              <a:endParaRPr lang="en-US" altLang="ko-KR" sz="15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497065" y="3845505"/>
              <a:ext cx="2811599" cy="20145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5738" indent="-185738" latinLnBrk="0">
                <a:spcBef>
                  <a:spcPts val="200"/>
                </a:spcBef>
                <a:buFont typeface="Arial" panose="020B0604020202020204" pitchFamily="34" charset="0"/>
                <a:buChar char="•"/>
                <a:tabLst>
                  <a:tab pos="71438" algn="l"/>
                  <a:tab pos="114300" algn="l"/>
                </a:tabLst>
              </a:pPr>
              <a:r>
                <a:rPr lang="ko-KR" altLang="en-US" sz="15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기존에 </a:t>
              </a:r>
              <a:r>
                <a:rPr lang="ko-KR" altLang="en-US" sz="15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있는 </a:t>
              </a:r>
              <a:r>
                <a:rPr lang="ko-KR" altLang="en-US" sz="15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플랫폼의 </a:t>
              </a:r>
              <a:r>
                <a:rPr lang="ko-KR" altLang="en-US" sz="15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장단점을 </a:t>
              </a:r>
              <a:r>
                <a:rPr lang="ko-KR" altLang="en-US" sz="1500" spc="-7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분석</a:t>
              </a:r>
              <a:endParaRPr lang="en-US" altLang="ko-KR" sz="15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4044" y="6033070"/>
              <a:ext cx="2811599" cy="45719"/>
            </a:xfrm>
            <a:prstGeom prst="rect">
              <a:avLst/>
            </a:prstGeom>
            <a:solidFill>
              <a:srgbClr val="373A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200"/>
                </a:spcBef>
                <a:tabLst>
                  <a:tab pos="71438" algn="l"/>
                  <a:tab pos="114300" algn="l"/>
                </a:tabLst>
              </a:pPr>
              <a:endParaRPr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533809" y="6033070"/>
              <a:ext cx="2811599" cy="45719"/>
            </a:xfrm>
            <a:prstGeom prst="rect">
              <a:avLst/>
            </a:prstGeom>
            <a:solidFill>
              <a:srgbClr val="373A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200"/>
                </a:spcBef>
                <a:tabLst>
                  <a:tab pos="71438" algn="l"/>
                  <a:tab pos="114300" algn="l"/>
                </a:tabLst>
              </a:pPr>
              <a:endPara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463575" y="6033070"/>
              <a:ext cx="2811599" cy="45719"/>
            </a:xfrm>
            <a:prstGeom prst="rect">
              <a:avLst/>
            </a:prstGeom>
            <a:solidFill>
              <a:srgbClr val="373A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200"/>
                </a:spcBef>
                <a:tabLst>
                  <a:tab pos="71438" algn="l"/>
                  <a:tab pos="114300" algn="l"/>
                </a:tabLst>
              </a:pPr>
              <a:endPara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659178" y="1684493"/>
            <a:ext cx="8586374" cy="10887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200"/>
              </a:spcBef>
              <a:tabLst>
                <a:tab pos="71438" algn="l"/>
                <a:tab pos="114300" algn="l"/>
              </a:tabLst>
            </a:pP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무료함을 달래기 위해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 latinLnBrk="0">
              <a:spcBef>
                <a:spcPts val="200"/>
              </a:spcBef>
              <a:tabLst>
                <a:tab pos="71438" algn="l"/>
                <a:tab pos="114300" algn="l"/>
              </a:tabLst>
            </a:pP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새로움을 찾는 사람들</a:t>
            </a:r>
            <a:endParaRPr lang="en-US" altLang="ko-KR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기획 의도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84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프로젝트 소개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76295" y="1719237"/>
            <a:ext cx="3704954" cy="3419525"/>
            <a:chOff x="1271747" y="1931779"/>
            <a:chExt cx="3704954" cy="341952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1747" y="1933339"/>
              <a:ext cx="908745" cy="90874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9502" y="4227645"/>
              <a:ext cx="1287199" cy="112365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2925" y="4309415"/>
              <a:ext cx="960120" cy="96012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8730" y="1931779"/>
              <a:ext cx="908745" cy="90874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0652" y="2794090"/>
              <a:ext cx="1515325" cy="1515325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367533" y="5418382"/>
            <a:ext cx="2924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F1F3F9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호스트가 클래스 개설</a:t>
            </a:r>
            <a:endParaRPr lang="ko-KR" altLang="en-US" sz="2400" dirty="0">
              <a:solidFill>
                <a:srgbClr val="F1F3F9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2" name="왼쪽 화살표 11"/>
          <p:cNvSpPr/>
          <p:nvPr/>
        </p:nvSpPr>
        <p:spPr>
          <a:xfrm>
            <a:off x="4361596" y="3257440"/>
            <a:ext cx="1255833" cy="653378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261" y="1949726"/>
            <a:ext cx="2958547" cy="295854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990261" y="5418381"/>
            <a:ext cx="3123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F1F3F9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원하는 클래스 검색</a:t>
            </a:r>
            <a:r>
              <a:rPr lang="en-US" altLang="ko-KR" sz="2400" dirty="0" smtClean="0">
                <a:solidFill>
                  <a:srgbClr val="F1F3F9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/</a:t>
            </a:r>
            <a:r>
              <a:rPr lang="ko-KR" altLang="en-US" sz="2400" dirty="0" smtClean="0">
                <a:solidFill>
                  <a:srgbClr val="F1F3F9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신청</a:t>
            </a:r>
            <a:endParaRPr lang="ko-KR" altLang="en-US" sz="2400" dirty="0">
              <a:solidFill>
                <a:srgbClr val="F1F3F9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85958" y="1349905"/>
            <a:ext cx="793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1F3F9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HOST</a:t>
            </a:r>
            <a:endParaRPr lang="ko-KR" altLang="en-US" dirty="0">
              <a:solidFill>
                <a:srgbClr val="F1F3F9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60283" y="1351098"/>
            <a:ext cx="81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1F3F9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USER</a:t>
            </a:r>
            <a:endParaRPr lang="ko-KR" altLang="en-US" dirty="0">
              <a:solidFill>
                <a:srgbClr val="F1F3F9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321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3037533" y="1252471"/>
            <a:ext cx="3792831" cy="35100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프로젝트 소개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07045" y="4957421"/>
            <a:ext cx="496493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0070C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새로운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4400" dirty="0" smtClean="0">
                <a:solidFill>
                  <a:srgbClr val="F1F3F9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취미</a:t>
            </a:r>
            <a:r>
              <a:rPr lang="ko-KR" altLang="en-US" dirty="0" smtClean="0">
                <a:solidFill>
                  <a:srgbClr val="F1F3F9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를 찾는</a:t>
            </a:r>
            <a:r>
              <a:rPr lang="en-US" altLang="ko-KR" dirty="0" smtClean="0">
                <a:solidFill>
                  <a:srgbClr val="F1F3F9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</a:t>
            </a:r>
          </a:p>
          <a:p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                </a:t>
            </a:r>
            <a:r>
              <a:rPr lang="ko-KR" altLang="en-US" dirty="0" smtClean="0">
                <a:solidFill>
                  <a:srgbClr val="0070C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새로운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dirty="0" smtClean="0">
                <a:solidFill>
                  <a:srgbClr val="F1F3F9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사람들과 함께 할 수 있는 공간</a:t>
            </a:r>
            <a:endParaRPr lang="en-US" altLang="ko-KR" dirty="0" smtClean="0">
              <a:solidFill>
                <a:srgbClr val="F1F3F9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534" y="969645"/>
            <a:ext cx="3792831" cy="379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81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유사 사이트 분석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4700"/>
            <a:ext cx="9906000" cy="608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46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3404</TotalTime>
  <Words>464</Words>
  <Application>Microsoft Office PowerPoint</Application>
  <PresentationFormat>A4 용지(210x297mm)</PresentationFormat>
  <Paragraphs>105</Paragraphs>
  <Slides>23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나눔바른고딕</vt:lpstr>
      <vt:lpstr>맑은 고딕</vt:lpstr>
      <vt:lpstr>배달의민족 한나체 Pro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info</dc:creator>
  <cp:lastModifiedBy>Windows 사용자</cp:lastModifiedBy>
  <cp:revision>151</cp:revision>
  <dcterms:created xsi:type="dcterms:W3CDTF">2015-10-20T06:23:38Z</dcterms:created>
  <dcterms:modified xsi:type="dcterms:W3CDTF">2019-12-23T06:21:27Z</dcterms:modified>
</cp:coreProperties>
</file>